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  <p:sldMasterId id="2147483661" r:id="rId2"/>
  </p:sldMasterIdLst>
  <p:notesMasterIdLst>
    <p:notesMasterId r:id="rId22"/>
  </p:notesMasterIdLst>
  <p:sldIdLst>
    <p:sldId id="261" r:id="rId3"/>
    <p:sldId id="260" r:id="rId4"/>
    <p:sldId id="392" r:id="rId5"/>
    <p:sldId id="397" r:id="rId6"/>
    <p:sldId id="393" r:id="rId7"/>
    <p:sldId id="394" r:id="rId8"/>
    <p:sldId id="395" r:id="rId9"/>
    <p:sldId id="408" r:id="rId10"/>
    <p:sldId id="396" r:id="rId11"/>
    <p:sldId id="409" r:id="rId12"/>
    <p:sldId id="398" r:id="rId13"/>
    <p:sldId id="399" r:id="rId14"/>
    <p:sldId id="400" r:id="rId15"/>
    <p:sldId id="401" r:id="rId16"/>
    <p:sldId id="402" r:id="rId17"/>
    <p:sldId id="403" r:id="rId18"/>
    <p:sldId id="405" r:id="rId19"/>
    <p:sldId id="404" r:id="rId20"/>
    <p:sldId id="407" r:id="rId21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1383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4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63794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6646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25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25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6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2pPr>
            <a:lvl3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3pPr>
            <a:lvl4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5pPr>
            <a:lvl6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6pPr>
            <a:lvl7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8pPr>
            <a:lvl9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2pPr>
            <a:lvl3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3pPr>
            <a:lvl4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5pPr>
            <a:lvl6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6pPr>
            <a:lvl7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8pPr>
            <a:lvl9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dk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dk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2" r:id="rId5"/>
    <p:sldLayoutId id="214748366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2301875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12500" dirty="0"/>
              <a:t>SAFESTREETS</a:t>
            </a:r>
          </a:p>
          <a:p>
            <a:pPr algn="ctr"/>
            <a:endParaRPr lang="it-IT" dirty="0"/>
          </a:p>
          <a:p>
            <a:pPr algn="ctr"/>
            <a:r>
              <a:rPr lang="it-IT" dirty="0" err="1"/>
              <a:t>Requirements</a:t>
            </a:r>
            <a:r>
              <a:rPr lang="it-IT" dirty="0"/>
              <a:t> Analysis and </a:t>
            </a:r>
            <a:r>
              <a:rPr lang="it-IT" dirty="0" err="1"/>
              <a:t>Specification</a:t>
            </a:r>
            <a:r>
              <a:rPr lang="it-IT" dirty="0"/>
              <a:t> </a:t>
            </a:r>
            <a:r>
              <a:rPr lang="it-IT" dirty="0" err="1"/>
              <a:t>Document</a:t>
            </a:r>
            <a:r>
              <a:rPr lang="it-IT" dirty="0"/>
              <a:t> &amp; Design </a:t>
            </a:r>
            <a:r>
              <a:rPr lang="it-IT" dirty="0" err="1"/>
              <a:t>Document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271" y="362331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1798320"/>
            <a:ext cx="9144000" cy="505968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1798320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718113" y="2148014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DD</a:t>
            </a:r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3741612"/>
            <a:ext cx="7772400" cy="2709988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>
                <a:solidFill>
                  <a:schemeClr val="bg1"/>
                </a:solidFill>
              </a:rPr>
              <a:t>Components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>
                <a:solidFill>
                  <a:schemeClr val="bg1"/>
                </a:solidFill>
              </a:rPr>
              <a:t>Components </a:t>
            </a:r>
            <a:r>
              <a:rPr lang="it-IT" dirty="0" err="1">
                <a:solidFill>
                  <a:schemeClr val="bg1"/>
                </a:solidFill>
              </a:rPr>
              <a:t>Interfaces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>
                <a:solidFill>
                  <a:schemeClr val="bg1"/>
                </a:solidFill>
              </a:rPr>
              <a:t>Runtime </a:t>
            </a:r>
            <a:r>
              <a:rPr lang="it-IT" dirty="0" err="1">
                <a:solidFill>
                  <a:schemeClr val="bg1"/>
                </a:solidFill>
              </a:rPr>
              <a:t>View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 err="1">
                <a:solidFill>
                  <a:schemeClr val="bg1"/>
                </a:solidFill>
              </a:rPr>
              <a:t>Architectural</a:t>
            </a:r>
            <a:r>
              <a:rPr lang="it-IT" dirty="0">
                <a:solidFill>
                  <a:schemeClr val="bg1"/>
                </a:solidFill>
              </a:rPr>
              <a:t> Styles &amp; Patterns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 err="1">
                <a:solidFill>
                  <a:schemeClr val="bg1"/>
                </a:solidFill>
              </a:rPr>
              <a:t>Implementation</a:t>
            </a:r>
            <a:r>
              <a:rPr lang="it-IT" dirty="0">
                <a:solidFill>
                  <a:schemeClr val="bg1"/>
                </a:solidFill>
              </a:rPr>
              <a:t>, Integration and Testing</a:t>
            </a:r>
          </a:p>
        </p:txBody>
      </p:sp>
    </p:spTree>
    <p:extLst>
      <p:ext uri="{BB962C8B-B14F-4D97-AF65-F5344CB8AC3E}">
        <p14:creationId xmlns:p14="http://schemas.microsoft.com/office/powerpoint/2010/main" val="39479885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Components</a:t>
            </a: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E56F5D5E-5262-4D86-82AF-2C9A4476C6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2956" y="1600200"/>
            <a:ext cx="6678088" cy="4194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0549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sz="3200" dirty="0">
                <a:solidFill>
                  <a:srgbClr val="003366"/>
                </a:solidFill>
              </a:rPr>
              <a:t>Maps API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sz="3200" dirty="0">
                <a:solidFill>
                  <a:srgbClr val="003366"/>
                </a:solidFill>
              </a:rPr>
              <a:t>GPS API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sz="3200" dirty="0">
                <a:solidFill>
                  <a:srgbClr val="003366"/>
                </a:solidFill>
              </a:rPr>
              <a:t>REST API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sz="3200" dirty="0">
                <a:solidFill>
                  <a:srgbClr val="003366"/>
                </a:solidFill>
              </a:rPr>
              <a:t>DBMS API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sz="3200" dirty="0">
                <a:solidFill>
                  <a:srgbClr val="003366"/>
                </a:solidFill>
              </a:rPr>
              <a:t>E-Mail API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Components </a:t>
            </a:r>
            <a:r>
              <a:rPr lang="it-IT" dirty="0" err="1">
                <a:solidFill>
                  <a:schemeClr val="bg1"/>
                </a:solidFill>
              </a:rPr>
              <a:t>Interfaces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9806572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Runtime </a:t>
            </a:r>
            <a:r>
              <a:rPr lang="it-IT" dirty="0" err="1">
                <a:solidFill>
                  <a:schemeClr val="bg1"/>
                </a:solidFill>
              </a:rPr>
              <a:t>View</a:t>
            </a:r>
            <a:r>
              <a:rPr lang="it-IT" dirty="0">
                <a:solidFill>
                  <a:schemeClr val="bg1"/>
                </a:solidFill>
              </a:rPr>
              <a:t> – </a:t>
            </a:r>
            <a:r>
              <a:rPr lang="it-IT" dirty="0" err="1">
                <a:solidFill>
                  <a:schemeClr val="bg1"/>
                </a:solidFill>
              </a:rPr>
              <a:t>Civilian</a:t>
            </a:r>
            <a:r>
              <a:rPr lang="it-IT" dirty="0">
                <a:solidFill>
                  <a:schemeClr val="bg1"/>
                </a:solidFill>
              </a:rPr>
              <a:t> Report</a:t>
            </a: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pic>
        <p:nvPicPr>
          <p:cNvPr id="4" name="Immagine 3">
            <a:extLst>
              <a:ext uri="{FF2B5EF4-FFF2-40B4-BE49-F238E27FC236}">
                <a16:creationId xmlns:a16="http://schemas.microsoft.com/office/drawing/2014/main" id="{0CF81469-74A7-439B-A9B3-5B5DC75133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1060" y="1319719"/>
            <a:ext cx="7284719" cy="4776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361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Runtime </a:t>
            </a:r>
            <a:r>
              <a:rPr lang="it-IT" dirty="0" err="1">
                <a:solidFill>
                  <a:schemeClr val="bg1"/>
                </a:solidFill>
              </a:rPr>
              <a:t>View</a:t>
            </a:r>
            <a:r>
              <a:rPr lang="it-IT" dirty="0">
                <a:solidFill>
                  <a:schemeClr val="bg1"/>
                </a:solidFill>
              </a:rPr>
              <a:t> – Update </a:t>
            </a:r>
            <a:r>
              <a:rPr lang="it-IT" dirty="0" err="1">
                <a:solidFill>
                  <a:schemeClr val="bg1"/>
                </a:solidFill>
              </a:rPr>
              <a:t>Sending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pic>
        <p:nvPicPr>
          <p:cNvPr id="4" name="Immagine 3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B17C39A3-E664-4A34-9D2A-590E4774D4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54903"/>
            <a:ext cx="9144000" cy="474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30357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Runtime </a:t>
            </a:r>
            <a:r>
              <a:rPr lang="it-IT" dirty="0" err="1">
                <a:solidFill>
                  <a:schemeClr val="bg1"/>
                </a:solidFill>
              </a:rPr>
              <a:t>View</a:t>
            </a:r>
            <a:r>
              <a:rPr lang="it-IT" dirty="0">
                <a:solidFill>
                  <a:schemeClr val="bg1"/>
                </a:solidFill>
              </a:rPr>
              <a:t> – </a:t>
            </a:r>
            <a:r>
              <a:rPr lang="it-IT" dirty="0" err="1">
                <a:solidFill>
                  <a:schemeClr val="bg1"/>
                </a:solidFill>
              </a:rPr>
              <a:t>Automated</a:t>
            </a:r>
            <a:r>
              <a:rPr lang="it-IT" dirty="0">
                <a:solidFill>
                  <a:schemeClr val="bg1"/>
                </a:solidFill>
              </a:rPr>
              <a:t> Ticket</a:t>
            </a: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pic>
        <p:nvPicPr>
          <p:cNvPr id="4" name="Immagine 3" descr="Immagine che contiene mappa&#10;&#10;Descrizione generata automaticamente">
            <a:extLst>
              <a:ext uri="{FF2B5EF4-FFF2-40B4-BE49-F238E27FC236}">
                <a16:creationId xmlns:a16="http://schemas.microsoft.com/office/drawing/2014/main" id="{3B7B99CB-AFBE-41A8-8900-ACD1831F2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3152" y="1297982"/>
            <a:ext cx="6133548" cy="4798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627934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en-US" sz="2800" b="1" dirty="0">
                <a:solidFill>
                  <a:srgbClr val="003366"/>
                </a:solidFill>
              </a:rPr>
              <a:t>RAPS</a:t>
            </a:r>
            <a:r>
              <a:rPr lang="en-US" sz="2800" dirty="0">
                <a:solidFill>
                  <a:srgbClr val="003366"/>
                </a:solidFill>
              </a:rPr>
              <a:t> &amp; </a:t>
            </a:r>
            <a:r>
              <a:rPr lang="en-US" sz="2800" b="1" dirty="0">
                <a:solidFill>
                  <a:srgbClr val="003366"/>
                </a:solidFill>
              </a:rPr>
              <a:t>RACS</a:t>
            </a:r>
            <a:r>
              <a:rPr lang="en-US" sz="2800" dirty="0">
                <a:solidFill>
                  <a:srgbClr val="003366"/>
                </a:solidFill>
              </a:rPr>
              <a:t>: for the </a:t>
            </a:r>
            <a:r>
              <a:rPr lang="en-US" sz="2800" dirty="0" err="1">
                <a:solidFill>
                  <a:srgbClr val="003366"/>
                </a:solidFill>
              </a:rPr>
              <a:t>SafeStreets</a:t>
            </a:r>
            <a:r>
              <a:rPr lang="en-US" sz="2800" dirty="0">
                <a:solidFill>
                  <a:srgbClr val="003366"/>
                </a:solidFill>
              </a:rPr>
              <a:t>’ Server and the Authorities’ Server.</a:t>
            </a:r>
            <a:endParaRPr lang="it-IT" sz="2800" dirty="0">
              <a:solidFill>
                <a:srgbClr val="003366"/>
              </a:solidFill>
            </a:endParaRP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it-IT" sz="2800" b="1" dirty="0">
                <a:solidFill>
                  <a:srgbClr val="003366"/>
                </a:solidFill>
              </a:rPr>
              <a:t>MVC</a:t>
            </a:r>
            <a:r>
              <a:rPr lang="it-IT" sz="2800" dirty="0">
                <a:solidFill>
                  <a:srgbClr val="003366"/>
                </a:solidFill>
              </a:rPr>
              <a:t>: for the software </a:t>
            </a:r>
            <a:r>
              <a:rPr lang="it-IT" sz="2800" dirty="0" err="1">
                <a:solidFill>
                  <a:srgbClr val="003366"/>
                </a:solidFill>
              </a:rPr>
              <a:t>architecture</a:t>
            </a:r>
            <a:r>
              <a:rPr lang="it-IT" sz="2800" dirty="0">
                <a:solidFill>
                  <a:srgbClr val="003366"/>
                </a:solidFill>
              </a:rPr>
              <a:t>.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it-IT" sz="2800" b="1" dirty="0">
                <a:solidFill>
                  <a:srgbClr val="003366"/>
                </a:solidFill>
              </a:rPr>
              <a:t>DB Access Strategy</a:t>
            </a:r>
            <a:r>
              <a:rPr lang="it-IT" sz="2800" dirty="0">
                <a:solidFill>
                  <a:srgbClr val="003366"/>
                </a:solidFill>
              </a:rPr>
              <a:t>: to handle </a:t>
            </a:r>
            <a:r>
              <a:rPr lang="it-IT" sz="2800" dirty="0" err="1">
                <a:solidFill>
                  <a:srgbClr val="003366"/>
                </a:solidFill>
              </a:rPr>
              <a:t>distributed</a:t>
            </a:r>
            <a:r>
              <a:rPr lang="it-IT" sz="2800" dirty="0">
                <a:solidFill>
                  <a:srgbClr val="003366"/>
                </a:solidFill>
              </a:rPr>
              <a:t> </a:t>
            </a:r>
            <a:r>
              <a:rPr lang="it-IT" sz="2800" dirty="0" err="1">
                <a:solidFill>
                  <a:srgbClr val="003366"/>
                </a:solidFill>
              </a:rPr>
              <a:t>transaction</a:t>
            </a:r>
            <a:r>
              <a:rPr lang="it-IT" sz="2800" dirty="0">
                <a:solidFill>
                  <a:srgbClr val="003366"/>
                </a:solidFill>
              </a:rPr>
              <a:t> and </a:t>
            </a:r>
            <a:r>
              <a:rPr lang="it-IT" sz="2800" dirty="0" err="1">
                <a:solidFill>
                  <a:srgbClr val="003366"/>
                </a:solidFill>
              </a:rPr>
              <a:t>mutual</a:t>
            </a:r>
            <a:r>
              <a:rPr lang="it-IT" sz="2800" dirty="0">
                <a:solidFill>
                  <a:srgbClr val="003366"/>
                </a:solidFill>
              </a:rPr>
              <a:t> </a:t>
            </a:r>
            <a:r>
              <a:rPr lang="it-IT" sz="2800" dirty="0" err="1">
                <a:solidFill>
                  <a:srgbClr val="003366"/>
                </a:solidFill>
              </a:rPr>
              <a:t>exclusion</a:t>
            </a:r>
            <a:r>
              <a:rPr lang="it-IT" sz="2800" dirty="0">
                <a:solidFill>
                  <a:srgbClr val="003366"/>
                </a:solidFill>
              </a:rPr>
              <a:t>.</a:t>
            </a:r>
          </a:p>
          <a:p>
            <a:pPr marL="342900" lvl="0" indent="-342900">
              <a:lnSpc>
                <a:spcPct val="150000"/>
              </a:lnSpc>
              <a:spcBef>
                <a:spcPts val="0"/>
              </a:spcBef>
              <a:buFontTx/>
              <a:buChar char="-"/>
            </a:pPr>
            <a:r>
              <a:rPr lang="it-IT" sz="2800" dirty="0">
                <a:solidFill>
                  <a:srgbClr val="003366"/>
                </a:solidFill>
              </a:rPr>
              <a:t>Update production and </a:t>
            </a:r>
            <a:r>
              <a:rPr lang="it-IT" sz="2800" dirty="0" err="1">
                <a:solidFill>
                  <a:srgbClr val="003366"/>
                </a:solidFill>
              </a:rPr>
              <a:t>propagation</a:t>
            </a:r>
            <a:r>
              <a:rPr lang="it-IT" sz="2800" dirty="0">
                <a:solidFill>
                  <a:srgbClr val="003366"/>
                </a:solidFill>
              </a:rPr>
              <a:t> strategy.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 err="1">
                <a:solidFill>
                  <a:schemeClr val="bg1"/>
                </a:solidFill>
              </a:rPr>
              <a:t>Architectural</a:t>
            </a:r>
            <a:r>
              <a:rPr lang="it-IT" dirty="0">
                <a:solidFill>
                  <a:schemeClr val="bg1"/>
                </a:solidFill>
              </a:rPr>
              <a:t> Styles &amp; Patterns</a:t>
            </a: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5924604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pPr>
              <a:buNone/>
            </a:pPr>
            <a:r>
              <a:rPr lang="it-IT" sz="2800" dirty="0">
                <a:solidFill>
                  <a:srgbClr val="003366"/>
                </a:solidFill>
              </a:rPr>
              <a:t>Three </a:t>
            </a:r>
            <a:r>
              <a:rPr lang="it-IT" sz="2800" dirty="0" err="1">
                <a:solidFill>
                  <a:srgbClr val="003366"/>
                </a:solidFill>
              </a:rPr>
              <a:t>phases</a:t>
            </a:r>
            <a:r>
              <a:rPr lang="it-IT" sz="2800" dirty="0">
                <a:solidFill>
                  <a:srgbClr val="003366"/>
                </a:solidFill>
              </a:rPr>
              <a:t> of </a:t>
            </a:r>
            <a:r>
              <a:rPr lang="it-IT" sz="2800" dirty="0" err="1">
                <a:solidFill>
                  <a:srgbClr val="003366"/>
                </a:solidFill>
              </a:rPr>
              <a:t>development</a:t>
            </a:r>
            <a:r>
              <a:rPr lang="it-IT" sz="2800" dirty="0">
                <a:solidFill>
                  <a:srgbClr val="003366"/>
                </a:solidFill>
              </a:rPr>
              <a:t> </a:t>
            </a:r>
            <a:r>
              <a:rPr lang="it-IT" sz="2800" dirty="0" err="1">
                <a:solidFill>
                  <a:srgbClr val="003366"/>
                </a:solidFill>
              </a:rPr>
              <a:t>based</a:t>
            </a:r>
            <a:r>
              <a:rPr lang="it-IT" sz="2800" dirty="0">
                <a:solidFill>
                  <a:srgbClr val="003366"/>
                </a:solidFill>
              </a:rPr>
              <a:t> on </a:t>
            </a:r>
            <a:r>
              <a:rPr lang="it-IT" sz="2800" dirty="0" err="1">
                <a:solidFill>
                  <a:srgbClr val="003366"/>
                </a:solidFill>
              </a:rPr>
              <a:t>importance</a:t>
            </a:r>
            <a:r>
              <a:rPr lang="it-IT" sz="2800" dirty="0">
                <a:solidFill>
                  <a:srgbClr val="003366"/>
                </a:solidFill>
              </a:rPr>
              <a:t> of </a:t>
            </a:r>
            <a:r>
              <a:rPr lang="it-IT" sz="2800" dirty="0" err="1">
                <a:solidFill>
                  <a:srgbClr val="003366"/>
                </a:solidFill>
              </a:rPr>
              <a:t>functionalities</a:t>
            </a:r>
            <a:r>
              <a:rPr lang="it-IT" sz="2800" dirty="0">
                <a:solidFill>
                  <a:srgbClr val="003366"/>
                </a:solidFill>
              </a:rPr>
              <a:t>:</a:t>
            </a:r>
          </a:p>
          <a:p>
            <a:pPr marL="457200" indent="-457200">
              <a:buFontTx/>
              <a:buChar char="-"/>
            </a:pPr>
            <a:r>
              <a:rPr lang="it-IT" sz="2800" dirty="0">
                <a:solidFill>
                  <a:srgbClr val="003366"/>
                </a:solidFill>
              </a:rPr>
              <a:t>Basic </a:t>
            </a:r>
            <a:r>
              <a:rPr lang="it-IT" sz="2800" dirty="0" err="1">
                <a:solidFill>
                  <a:srgbClr val="003366"/>
                </a:solidFill>
              </a:rPr>
              <a:t>compontents</a:t>
            </a:r>
            <a:r>
              <a:rPr lang="it-IT" sz="2800" dirty="0">
                <a:solidFill>
                  <a:srgbClr val="003366"/>
                </a:solidFill>
              </a:rPr>
              <a:t>: </a:t>
            </a:r>
            <a:r>
              <a:rPr lang="it-IT" sz="2800" dirty="0" err="1">
                <a:solidFill>
                  <a:srgbClr val="003366"/>
                </a:solidFill>
              </a:rPr>
              <a:t>functionalities</a:t>
            </a:r>
            <a:r>
              <a:rPr lang="it-IT" sz="2800" dirty="0">
                <a:solidFill>
                  <a:srgbClr val="003366"/>
                </a:solidFill>
              </a:rPr>
              <a:t> </a:t>
            </a:r>
            <a:r>
              <a:rPr lang="it-IT" sz="2800" dirty="0" err="1">
                <a:solidFill>
                  <a:srgbClr val="003366"/>
                </a:solidFill>
              </a:rPr>
              <a:t>required</a:t>
            </a:r>
            <a:r>
              <a:rPr lang="it-IT" sz="2800" dirty="0">
                <a:solidFill>
                  <a:srgbClr val="003366"/>
                </a:solidFill>
              </a:rPr>
              <a:t> to handle </a:t>
            </a:r>
            <a:r>
              <a:rPr lang="it-IT" sz="2800" dirty="0" err="1">
                <a:solidFill>
                  <a:srgbClr val="003366"/>
                </a:solidFill>
              </a:rPr>
              <a:t>registrations</a:t>
            </a:r>
            <a:r>
              <a:rPr lang="it-IT" sz="2800" dirty="0">
                <a:solidFill>
                  <a:srgbClr val="003366"/>
                </a:solidFill>
              </a:rPr>
              <a:t> and </a:t>
            </a:r>
            <a:r>
              <a:rPr lang="it-IT" sz="2800" dirty="0" err="1">
                <a:solidFill>
                  <a:srgbClr val="003366"/>
                </a:solidFill>
              </a:rPr>
              <a:t>violation</a:t>
            </a:r>
            <a:r>
              <a:rPr lang="it-IT" sz="2800" dirty="0">
                <a:solidFill>
                  <a:srgbClr val="003366"/>
                </a:solidFill>
              </a:rPr>
              <a:t> reporting;</a:t>
            </a:r>
          </a:p>
          <a:p>
            <a:pPr marL="457200" indent="-457200">
              <a:buFontTx/>
              <a:buChar char="-"/>
            </a:pPr>
            <a:r>
              <a:rPr lang="it-IT" sz="2800" dirty="0">
                <a:solidFill>
                  <a:srgbClr val="003366"/>
                </a:solidFill>
              </a:rPr>
              <a:t>Ticket </a:t>
            </a:r>
            <a:r>
              <a:rPr lang="it-IT" sz="2800" dirty="0" err="1">
                <a:solidFill>
                  <a:srgbClr val="003366"/>
                </a:solidFill>
              </a:rPr>
              <a:t>emission</a:t>
            </a:r>
            <a:r>
              <a:rPr lang="it-IT" sz="2800" dirty="0">
                <a:solidFill>
                  <a:srgbClr val="003366"/>
                </a:solidFill>
              </a:rPr>
              <a:t> </a:t>
            </a:r>
            <a:r>
              <a:rPr lang="it-IT" sz="2800" dirty="0" err="1">
                <a:solidFill>
                  <a:srgbClr val="003366"/>
                </a:solidFill>
              </a:rPr>
              <a:t>components</a:t>
            </a:r>
            <a:r>
              <a:rPr lang="it-IT" sz="2800" dirty="0">
                <a:solidFill>
                  <a:srgbClr val="003366"/>
                </a:solidFill>
              </a:rPr>
              <a:t>;</a:t>
            </a:r>
          </a:p>
          <a:p>
            <a:pPr marL="457200" indent="-457200">
              <a:buFontTx/>
              <a:buChar char="-"/>
            </a:pPr>
            <a:r>
              <a:rPr lang="it-IT" sz="2800" dirty="0">
                <a:solidFill>
                  <a:srgbClr val="003366"/>
                </a:solidFill>
              </a:rPr>
              <a:t>Data Mining </a:t>
            </a:r>
            <a:r>
              <a:rPr lang="it-IT" sz="2800" dirty="0" err="1">
                <a:solidFill>
                  <a:srgbClr val="003366"/>
                </a:solidFill>
              </a:rPr>
              <a:t>components</a:t>
            </a:r>
            <a:r>
              <a:rPr lang="it-IT" sz="2800" dirty="0">
                <a:solidFill>
                  <a:srgbClr val="003366"/>
                </a:solidFill>
              </a:rPr>
              <a:t>: for report data warehousing and </a:t>
            </a:r>
            <a:r>
              <a:rPr lang="it-IT" sz="2800" dirty="0" err="1">
                <a:solidFill>
                  <a:srgbClr val="003366"/>
                </a:solidFill>
              </a:rPr>
              <a:t>updating</a:t>
            </a:r>
            <a:r>
              <a:rPr lang="it-IT" sz="2800" dirty="0">
                <a:solidFill>
                  <a:srgbClr val="003366"/>
                </a:solidFill>
              </a:rPr>
              <a:t> the clients.</a:t>
            </a: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 err="1">
                <a:solidFill>
                  <a:schemeClr val="bg1"/>
                </a:solidFill>
              </a:rPr>
              <a:t>Implementation</a:t>
            </a:r>
            <a:r>
              <a:rPr lang="it-IT" dirty="0">
                <a:solidFill>
                  <a:schemeClr val="bg1"/>
                </a:solidFill>
              </a:rPr>
              <a:t> &amp; Integration</a:t>
            </a: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29768123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 err="1">
                <a:solidFill>
                  <a:schemeClr val="bg1"/>
                </a:solidFill>
              </a:rPr>
              <a:t>Implementation</a:t>
            </a:r>
            <a:r>
              <a:rPr lang="it-IT" dirty="0">
                <a:solidFill>
                  <a:schemeClr val="bg1"/>
                </a:solidFill>
              </a:rPr>
              <a:t> &amp; Integration</a:t>
            </a: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pic>
        <p:nvPicPr>
          <p:cNvPr id="9" name="Immagine 8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750880A6-4C83-45C8-BBC2-DC571F9599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6451" y="1931944"/>
            <a:ext cx="6130192" cy="362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823921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2412756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271" y="362331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1798320"/>
            <a:ext cx="9144000" cy="505968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1798320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718113" y="2148014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RASD</a:t>
            </a:r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3741612"/>
            <a:ext cx="7772400" cy="2709988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>
                <a:solidFill>
                  <a:schemeClr val="bg1"/>
                </a:solidFill>
              </a:rPr>
              <a:t>Goals of the system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 err="1">
                <a:solidFill>
                  <a:schemeClr val="bg1"/>
                </a:solidFill>
              </a:rPr>
              <a:t>Phenomena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>
                <a:solidFill>
                  <a:schemeClr val="bg1"/>
                </a:solidFill>
              </a:rPr>
              <a:t>Domain </a:t>
            </a:r>
            <a:r>
              <a:rPr lang="it-IT" dirty="0" err="1">
                <a:solidFill>
                  <a:schemeClr val="bg1"/>
                </a:solidFill>
              </a:rPr>
              <a:t>Assumptions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 err="1">
                <a:solidFill>
                  <a:schemeClr val="bg1"/>
                </a:solidFill>
              </a:rPr>
              <a:t>Requirements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>
                <a:solidFill>
                  <a:schemeClr val="bg1"/>
                </a:solidFill>
              </a:rPr>
              <a:t>Use Cases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 err="1">
                <a:solidFill>
                  <a:schemeClr val="bg1"/>
                </a:solidFill>
              </a:rPr>
              <a:t>Alloy</a:t>
            </a:r>
            <a:r>
              <a:rPr lang="it-IT" dirty="0">
                <a:solidFill>
                  <a:schemeClr val="bg1"/>
                </a:solidFill>
              </a:rPr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 marL="342900" lvl="0" indent="-342900">
              <a:spcBef>
                <a:spcPts val="0"/>
              </a:spcBef>
              <a:buFontTx/>
              <a:buChar char="-"/>
            </a:pPr>
            <a:r>
              <a:rPr lang="en-US" sz="3200" b="1" dirty="0">
                <a:solidFill>
                  <a:srgbClr val="003366"/>
                </a:solidFill>
              </a:rPr>
              <a:t>G3</a:t>
            </a:r>
            <a:r>
              <a:rPr lang="en-US" sz="3200" dirty="0">
                <a:solidFill>
                  <a:srgbClr val="003366"/>
                </a:solidFill>
              </a:rPr>
              <a:t>: </a:t>
            </a:r>
            <a:r>
              <a:rPr lang="en-US" sz="2800" dirty="0">
                <a:solidFill>
                  <a:srgbClr val="003366"/>
                </a:solidFill>
              </a:rPr>
              <a:t>Store relevant info about the violation in the data warehouse.</a:t>
            </a:r>
          </a:p>
          <a:p>
            <a:pPr marL="342900" lvl="0" indent="-342900">
              <a:spcBef>
                <a:spcPts val="0"/>
              </a:spcBef>
              <a:buFontTx/>
              <a:buChar char="-"/>
            </a:pPr>
            <a:r>
              <a:rPr lang="en-US" sz="3200" b="1" dirty="0">
                <a:solidFill>
                  <a:srgbClr val="003366"/>
                </a:solidFill>
              </a:rPr>
              <a:t>G4</a:t>
            </a:r>
            <a:r>
              <a:rPr lang="en-US" sz="3200" dirty="0">
                <a:solidFill>
                  <a:srgbClr val="003366"/>
                </a:solidFill>
              </a:rPr>
              <a:t>: </a:t>
            </a:r>
            <a:r>
              <a:rPr lang="en-US" sz="2800" dirty="0">
                <a:solidFill>
                  <a:srgbClr val="003366"/>
                </a:solidFill>
              </a:rPr>
              <a:t>Assist authorities in the process of law enforcement through automatic ticket compilation and elaboration of relevant statistics data.</a:t>
            </a:r>
          </a:p>
          <a:p>
            <a:pPr marL="342900" lvl="0" indent="-342900" algn="just">
              <a:spcBef>
                <a:spcPts val="0"/>
              </a:spcBef>
              <a:buFontTx/>
              <a:buChar char="-"/>
            </a:pPr>
            <a:r>
              <a:rPr lang="en-US" sz="3200" b="1" dirty="0">
                <a:solidFill>
                  <a:srgbClr val="003366"/>
                </a:solidFill>
              </a:rPr>
              <a:t>G5</a:t>
            </a:r>
            <a:r>
              <a:rPr lang="en-US" sz="3200" dirty="0">
                <a:solidFill>
                  <a:srgbClr val="003366"/>
                </a:solidFill>
              </a:rPr>
              <a:t>: </a:t>
            </a:r>
            <a:r>
              <a:rPr lang="en-US" sz="2800" dirty="0">
                <a:solidFill>
                  <a:srgbClr val="003366"/>
                </a:solidFill>
              </a:rPr>
              <a:t>Guarantee security</a:t>
            </a:r>
            <a:r>
              <a:rPr lang="en-US" dirty="0">
                <a:solidFill>
                  <a:srgbClr val="003366"/>
                </a:solidFill>
              </a:rPr>
              <a:t>:</a:t>
            </a:r>
          </a:p>
          <a:p>
            <a:pPr marL="342900" lvl="6" indent="-3429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3366"/>
                </a:solidFill>
              </a:rPr>
              <a:t>allow discarding of invalid reports;</a:t>
            </a:r>
          </a:p>
          <a:p>
            <a:pPr marL="342900" lvl="6" indent="-3429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 sz="2000" dirty="0" err="1">
                <a:solidFill>
                  <a:srgbClr val="003366"/>
                </a:solidFill>
              </a:rPr>
              <a:t>avoid</a:t>
            </a:r>
            <a:r>
              <a:rPr lang="it-IT" sz="2000" dirty="0">
                <a:solidFill>
                  <a:srgbClr val="003366"/>
                </a:solidFill>
              </a:rPr>
              <a:t> </a:t>
            </a:r>
            <a:r>
              <a:rPr lang="it-IT" sz="2000" dirty="0" err="1">
                <a:solidFill>
                  <a:srgbClr val="003366"/>
                </a:solidFill>
              </a:rPr>
              <a:t>unauthentic</a:t>
            </a:r>
            <a:r>
              <a:rPr lang="it-IT" sz="2000" dirty="0">
                <a:solidFill>
                  <a:srgbClr val="003366"/>
                </a:solidFill>
              </a:rPr>
              <a:t> </a:t>
            </a:r>
            <a:r>
              <a:rPr lang="it-IT" sz="2000" dirty="0" err="1">
                <a:solidFill>
                  <a:srgbClr val="003366"/>
                </a:solidFill>
              </a:rPr>
              <a:t>officer</a:t>
            </a:r>
            <a:r>
              <a:rPr lang="it-IT" sz="2000" dirty="0">
                <a:solidFill>
                  <a:srgbClr val="003366"/>
                </a:solidFill>
              </a:rPr>
              <a:t> </a:t>
            </a:r>
            <a:r>
              <a:rPr lang="it-IT" sz="2000" dirty="0" err="1">
                <a:solidFill>
                  <a:srgbClr val="003366"/>
                </a:solidFill>
              </a:rPr>
              <a:t>registrations</a:t>
            </a:r>
            <a:r>
              <a:rPr lang="it-IT" sz="2000" dirty="0">
                <a:solidFill>
                  <a:srgbClr val="003366"/>
                </a:solidFill>
              </a:rPr>
              <a:t>;</a:t>
            </a:r>
          </a:p>
          <a:p>
            <a:pPr marL="342900" lvl="6" indent="-3429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3366"/>
                </a:solidFill>
              </a:rPr>
              <a:t>block people who came in possession of an officer’s device to cause any damage;</a:t>
            </a:r>
            <a:endParaRPr lang="it-IT" sz="2000" dirty="0">
              <a:solidFill>
                <a:srgbClr val="003366"/>
              </a:solidFill>
            </a:endParaRPr>
          </a:p>
          <a:p>
            <a:pPr marL="342900" lvl="8" indent="-3429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3366"/>
                </a:solidFill>
              </a:rPr>
              <a:t>ban users who abuse of the violation reporting system.</a:t>
            </a:r>
            <a:endParaRPr lang="it-IT" sz="2000" dirty="0">
              <a:solidFill>
                <a:srgbClr val="003366"/>
              </a:solidFill>
            </a:endParaRPr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Goal of the system</a:t>
            </a: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3664236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 err="1">
                <a:solidFill>
                  <a:schemeClr val="bg1"/>
                </a:solidFill>
              </a:rPr>
              <a:t>Phenomena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F3580986-53DF-498A-B703-E7D6D6016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61147"/>
              </p:ext>
            </p:extLst>
          </p:nvPr>
        </p:nvGraphicFramePr>
        <p:xfrm>
          <a:off x="304800" y="1397001"/>
          <a:ext cx="8623725" cy="4655858"/>
        </p:xfrm>
        <a:graphic>
          <a:graphicData uri="http://schemas.openxmlformats.org/drawingml/2006/table">
            <a:tbl>
              <a:tblPr firstRow="1" bandRow="1"/>
              <a:tblGrid>
                <a:gridCol w="2874575">
                  <a:extLst>
                    <a:ext uri="{9D8B030D-6E8A-4147-A177-3AD203B41FA5}">
                      <a16:colId xmlns:a16="http://schemas.microsoft.com/office/drawing/2014/main" val="2188268744"/>
                    </a:ext>
                  </a:extLst>
                </a:gridCol>
                <a:gridCol w="2874575">
                  <a:extLst>
                    <a:ext uri="{9D8B030D-6E8A-4147-A177-3AD203B41FA5}">
                      <a16:colId xmlns:a16="http://schemas.microsoft.com/office/drawing/2014/main" val="2374382989"/>
                    </a:ext>
                  </a:extLst>
                </a:gridCol>
                <a:gridCol w="2874575">
                  <a:extLst>
                    <a:ext uri="{9D8B030D-6E8A-4147-A177-3AD203B41FA5}">
                      <a16:colId xmlns:a16="http://schemas.microsoft.com/office/drawing/2014/main" val="1509120235"/>
                    </a:ext>
                  </a:extLst>
                </a:gridCol>
              </a:tblGrid>
              <a:tr h="850861"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PHENOMENON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SHARED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WHO CONTROLS IT?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584941"/>
                  </a:ext>
                </a:extLst>
              </a:tr>
              <a:tr h="1188875">
                <a:tc>
                  <a:txBody>
                    <a:bodyPr/>
                    <a:lstStyle/>
                    <a:p>
                      <a:r>
                        <a:rPr lang="it-IT" sz="1800" dirty="0" err="1"/>
                        <a:t>Occurrency</a:t>
                      </a:r>
                      <a:r>
                        <a:rPr lang="it-IT" sz="1800" dirty="0"/>
                        <a:t> of </a:t>
                      </a:r>
                      <a:r>
                        <a:rPr lang="it-IT" sz="1800" dirty="0" err="1"/>
                        <a:t>traffic</a:t>
                      </a:r>
                      <a:r>
                        <a:rPr lang="it-IT" sz="1800" dirty="0"/>
                        <a:t> </a:t>
                      </a:r>
                      <a:r>
                        <a:rPr lang="it-IT" sz="1800" dirty="0" err="1"/>
                        <a:t>violation</a:t>
                      </a:r>
                      <a:r>
                        <a:rPr lang="it-IT" sz="18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World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2012997"/>
                  </a:ext>
                </a:extLst>
              </a:tr>
              <a:tr h="850861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Filing</a:t>
                      </a: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 a </a:t>
                      </a:r>
                      <a:r>
                        <a:rPr lang="it-IT" sz="1800" b="0" i="0" u="none" strike="noStrike" cap="none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violation</a:t>
                      </a: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 report.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World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977793"/>
                  </a:ext>
                </a:extLst>
              </a:tr>
              <a:tr h="850861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Creation</a:t>
                      </a: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 of </a:t>
                      </a:r>
                      <a:r>
                        <a:rPr lang="it-IT" sz="1800" b="0" i="0" u="none" strike="noStrike" cap="none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traffic</a:t>
                      </a: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 tickets.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Machine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19213"/>
                  </a:ext>
                </a:extLst>
              </a:tr>
              <a:tr h="850861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Presentation of relevant data about violations and offenders.</a:t>
                      </a:r>
                      <a:endParaRPr lang="it-IT" sz="1800" b="0" i="0" u="none" strike="noStrike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  <a:rtl val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Machine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03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7975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 lnSpcReduction="10000"/>
          </a:bodyPr>
          <a:lstStyle/>
          <a:p>
            <a:pPr marL="457200" indent="-457200">
              <a:buFontTx/>
              <a:buChar char="-"/>
            </a:pPr>
            <a:r>
              <a:rPr lang="it-IT" sz="2800" b="1" dirty="0">
                <a:solidFill>
                  <a:srgbClr val="003366"/>
                </a:solidFill>
              </a:rPr>
              <a:t>D3:</a:t>
            </a:r>
            <a:r>
              <a:rPr lang="it-IT" sz="3200" b="1" dirty="0">
                <a:solidFill>
                  <a:srgbClr val="003366"/>
                </a:solidFill>
              </a:rPr>
              <a:t> </a:t>
            </a:r>
            <a:r>
              <a:rPr lang="en-US" sz="2800" dirty="0">
                <a:solidFill>
                  <a:srgbClr val="003366"/>
                </a:solidFill>
              </a:rPr>
              <a:t>At least one of the city’s authorities’ server is always online to process reports.</a:t>
            </a:r>
          </a:p>
          <a:p>
            <a:pPr marL="457200" indent="-457200">
              <a:buFontTx/>
              <a:buChar char="-"/>
            </a:pPr>
            <a:r>
              <a:rPr lang="en-US" sz="2800" b="1" dirty="0">
                <a:solidFill>
                  <a:srgbClr val="003366"/>
                </a:solidFill>
              </a:rPr>
              <a:t>D9-D14</a:t>
            </a:r>
            <a:r>
              <a:rPr lang="en-US" sz="2800" dirty="0">
                <a:solidFill>
                  <a:srgbClr val="003366"/>
                </a:solidFill>
              </a:rPr>
              <a:t>:</a:t>
            </a:r>
            <a:r>
              <a:rPr lang="en-US" sz="3200" dirty="0">
                <a:solidFill>
                  <a:srgbClr val="003366"/>
                </a:solidFill>
              </a:rPr>
              <a:t> </a:t>
            </a:r>
            <a:r>
              <a:rPr lang="en-US" sz="2800" dirty="0">
                <a:solidFill>
                  <a:srgbClr val="003366"/>
                </a:solidFill>
              </a:rPr>
              <a:t>Authorities correctly receive the great majority of reports and discard most of the invalid ones.</a:t>
            </a:r>
          </a:p>
          <a:p>
            <a:pPr marL="457200" indent="-457200">
              <a:buFontTx/>
              <a:buChar char="-"/>
            </a:pPr>
            <a:r>
              <a:rPr lang="en-US" sz="2800" b="1" dirty="0">
                <a:solidFill>
                  <a:srgbClr val="003366"/>
                </a:solidFill>
              </a:rPr>
              <a:t>D11</a:t>
            </a:r>
            <a:r>
              <a:rPr lang="en-US" sz="2800" dirty="0">
                <a:solidFill>
                  <a:srgbClr val="003366"/>
                </a:solidFill>
              </a:rPr>
              <a:t>: Officers only sign correct tickets and always check the license plate matches with the reported one.</a:t>
            </a:r>
          </a:p>
          <a:p>
            <a:pPr marL="457200" indent="-457200">
              <a:buFontTx/>
              <a:buChar char="-"/>
            </a:pPr>
            <a:r>
              <a:rPr lang="en-US" sz="2800" b="1" dirty="0">
                <a:solidFill>
                  <a:srgbClr val="003366"/>
                </a:solidFill>
              </a:rPr>
              <a:t>D15:</a:t>
            </a:r>
            <a:r>
              <a:rPr lang="en-US" sz="2800" dirty="0">
                <a:solidFill>
                  <a:srgbClr val="003366"/>
                </a:solidFill>
              </a:rPr>
              <a:t> Every registered officer’s signature is stored at the authority in an image file.</a:t>
            </a:r>
            <a:endParaRPr lang="it-IT" sz="2800" dirty="0">
              <a:solidFill>
                <a:srgbClr val="003366"/>
              </a:solidFill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Domain </a:t>
            </a:r>
            <a:r>
              <a:rPr lang="it-IT" dirty="0" err="1">
                <a:solidFill>
                  <a:schemeClr val="bg1"/>
                </a:solidFill>
              </a:rPr>
              <a:t>Assumptions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3794627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936144" cy="4798017"/>
          </a:xfrm>
        </p:spPr>
        <p:txBody>
          <a:bodyPr>
            <a:normAutofit fontScale="77500" lnSpcReduction="20000"/>
          </a:bodyPr>
          <a:lstStyle/>
          <a:p>
            <a:pPr>
              <a:buNone/>
            </a:pPr>
            <a:endParaRPr lang="it-IT" dirty="0"/>
          </a:p>
          <a:p>
            <a:pPr marL="457200" indent="-457200">
              <a:buFontTx/>
              <a:buChar char="-"/>
            </a:pPr>
            <a:r>
              <a:rPr lang="en-US" b="1" dirty="0">
                <a:solidFill>
                  <a:srgbClr val="003366"/>
                </a:solidFill>
              </a:rPr>
              <a:t>R6:</a:t>
            </a:r>
            <a:r>
              <a:rPr lang="en-US" dirty="0">
                <a:solidFill>
                  <a:srgbClr val="003366"/>
                </a:solidFill>
              </a:rPr>
              <a:t> Implement a function in the authority’s client which allows personnel to validate or invalidate reports.</a:t>
            </a:r>
          </a:p>
          <a:p>
            <a:pPr marL="457200" indent="-457200">
              <a:buFontTx/>
              <a:buChar char="-"/>
            </a:pPr>
            <a:r>
              <a:rPr lang="en-US" b="1" dirty="0">
                <a:solidFill>
                  <a:srgbClr val="003366"/>
                </a:solidFill>
              </a:rPr>
              <a:t>R7-R9</a:t>
            </a:r>
            <a:r>
              <a:rPr lang="en-US" dirty="0">
                <a:solidFill>
                  <a:srgbClr val="003366"/>
                </a:solidFill>
              </a:rPr>
              <a:t>: Implement a supervised learning algorithm server-side which scans the multiple frames sent by the user to recognize the license plate, that must be accurate at least 99% of the times.</a:t>
            </a:r>
          </a:p>
          <a:p>
            <a:pPr marL="457200" indent="-457200">
              <a:buFontTx/>
              <a:buChar char="-"/>
            </a:pPr>
            <a:r>
              <a:rPr lang="en-US" b="1" dirty="0">
                <a:solidFill>
                  <a:srgbClr val="003366"/>
                </a:solidFill>
              </a:rPr>
              <a:t>R11: </a:t>
            </a:r>
            <a:r>
              <a:rPr lang="en-US" dirty="0">
                <a:solidFill>
                  <a:srgbClr val="003366"/>
                </a:solidFill>
              </a:rPr>
              <a:t>Store the report info in the DW </a:t>
            </a:r>
            <a:r>
              <a:rPr lang="en-US" dirty="0" err="1">
                <a:solidFill>
                  <a:srgbClr val="003366"/>
                </a:solidFill>
              </a:rPr>
              <a:t>everytime</a:t>
            </a:r>
            <a:r>
              <a:rPr lang="en-US" dirty="0">
                <a:solidFill>
                  <a:srgbClr val="003366"/>
                </a:solidFill>
              </a:rPr>
              <a:t> it is confirmed to be valid.</a:t>
            </a:r>
          </a:p>
          <a:p>
            <a:pPr marL="457200" indent="-457200">
              <a:buFontTx/>
              <a:buChar char="-"/>
            </a:pPr>
            <a:r>
              <a:rPr lang="en-US" b="1" dirty="0">
                <a:solidFill>
                  <a:srgbClr val="003366"/>
                </a:solidFill>
              </a:rPr>
              <a:t>R17-R18</a:t>
            </a:r>
            <a:r>
              <a:rPr lang="en-US" dirty="0">
                <a:solidFill>
                  <a:srgbClr val="003366"/>
                </a:solidFill>
              </a:rPr>
              <a:t>: update every actor’s map with the HFVZs every 30 seconds and only the authorities’ and officers’ maps with the new reports and repeat offenders' lists in real time.</a:t>
            </a:r>
          </a:p>
          <a:p>
            <a:pPr marL="457200" indent="-457200">
              <a:buFontTx/>
              <a:buChar char="-"/>
            </a:pPr>
            <a:r>
              <a:rPr lang="en-US" b="1" dirty="0">
                <a:solidFill>
                  <a:srgbClr val="003366"/>
                </a:solidFill>
              </a:rPr>
              <a:t>R22: </a:t>
            </a:r>
            <a:r>
              <a:rPr lang="en-US" dirty="0">
                <a:solidFill>
                  <a:srgbClr val="003366"/>
                </a:solidFill>
              </a:rPr>
              <a:t>Officers can only allow automated ticket emission by entering their secret pin.</a:t>
            </a:r>
          </a:p>
          <a:p>
            <a:pPr>
              <a:buNone/>
            </a:pPr>
            <a:endParaRPr lang="it-IT" dirty="0">
              <a:solidFill>
                <a:srgbClr val="003366"/>
              </a:solidFill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 err="1">
                <a:solidFill>
                  <a:schemeClr val="bg1"/>
                </a:solidFill>
              </a:rPr>
              <a:t>Requirements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29575778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Use Cases</a:t>
            </a: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25B1ECDB-F493-4B83-9C49-01E80F1CF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626" y="1361765"/>
            <a:ext cx="6276748" cy="467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180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Use Cases</a:t>
            </a: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pic>
        <p:nvPicPr>
          <p:cNvPr id="4" name="Immagine 3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8BF63C75-9F04-4226-AB54-F70FFDB409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7736" y="1340628"/>
            <a:ext cx="7032746" cy="47553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612275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pic>
        <p:nvPicPr>
          <p:cNvPr id="4" name="Immagine 3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0281DDE0-4542-48E5-9B8F-CAA242F07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89" y="1234250"/>
            <a:ext cx="8786621" cy="486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76172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219</TotalTime>
  <Words>632</Words>
  <Application>Microsoft Office PowerPoint</Application>
  <PresentationFormat>Presentazione su schermo (4:3)</PresentationFormat>
  <Paragraphs>102</Paragraphs>
  <Slides>19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19</vt:i4>
      </vt:variant>
    </vt:vector>
  </HeadingPairs>
  <TitlesOfParts>
    <vt:vector size="24" baseType="lpstr">
      <vt:lpstr>Arial</vt:lpstr>
      <vt:lpstr>Courier New</vt:lpstr>
      <vt:lpstr>Wingdings</vt:lpstr>
      <vt:lpstr>Custom Theme</vt:lpstr>
      <vt:lpstr>Custom Theme</vt:lpstr>
      <vt:lpstr>Titolo presentazione sottotitolo</vt:lpstr>
      <vt:lpstr>Firma convenzione  Politecnico di Milano e Veneranda Fabbrica del Duomo di Milano</vt:lpstr>
      <vt:lpstr>Goal of the system</vt:lpstr>
      <vt:lpstr>Phenomena</vt:lpstr>
      <vt:lpstr>Domain Assumptions</vt:lpstr>
      <vt:lpstr>Requirements</vt:lpstr>
      <vt:lpstr>Use Cases</vt:lpstr>
      <vt:lpstr>Use Cases</vt:lpstr>
      <vt:lpstr>Presentazione standard di PowerPoint</vt:lpstr>
      <vt:lpstr>Firma convenzione  Politecnico di Milano e Veneranda Fabbrica del Duomo di Milano</vt:lpstr>
      <vt:lpstr>Components</vt:lpstr>
      <vt:lpstr>Components Interfaces</vt:lpstr>
      <vt:lpstr>Runtime View – Civilian Report</vt:lpstr>
      <vt:lpstr>Runtime View – Update Sending</vt:lpstr>
      <vt:lpstr>Runtime View – Automated Ticket</vt:lpstr>
      <vt:lpstr>Architectural Styles &amp; Patterns</vt:lpstr>
      <vt:lpstr>Implementation &amp; Integration</vt:lpstr>
      <vt:lpstr>Implementation &amp; Integration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presentazione sottotitolo</dc:title>
  <cp:lastModifiedBy>Marco Gasperini</cp:lastModifiedBy>
  <cp:revision>20</cp:revision>
  <dcterms:modified xsi:type="dcterms:W3CDTF">2020-02-04T15:57:33Z</dcterms:modified>
</cp:coreProperties>
</file>